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22860000" cx="22860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779270" y="3309222"/>
            <a:ext cx="21301500" cy="9122699"/>
          </a:xfrm>
          <a:prstGeom prst="rect">
            <a:avLst/>
          </a:prstGeom>
        </p:spPr>
        <p:txBody>
          <a:bodyPr anchorCtr="0" anchor="b" bIns="287800" lIns="287800" rIns="287800" tIns="287800"/>
          <a:lstStyle>
            <a:lvl1pPr algn="ctr">
              <a:spcBef>
                <a:spcPts val="0"/>
              </a:spcBef>
              <a:buSzPct val="100000"/>
              <a:defRPr sz="16400"/>
            </a:lvl1pPr>
            <a:lvl2pPr algn="ctr">
              <a:spcBef>
                <a:spcPts val="0"/>
              </a:spcBef>
              <a:buSzPct val="100000"/>
              <a:defRPr sz="16400"/>
            </a:lvl2pPr>
            <a:lvl3pPr algn="ctr">
              <a:spcBef>
                <a:spcPts val="0"/>
              </a:spcBef>
              <a:buSzPct val="100000"/>
              <a:defRPr sz="16400"/>
            </a:lvl3pPr>
            <a:lvl4pPr algn="ctr">
              <a:spcBef>
                <a:spcPts val="0"/>
              </a:spcBef>
              <a:buSzPct val="100000"/>
              <a:defRPr sz="16400"/>
            </a:lvl4pPr>
            <a:lvl5pPr algn="ctr">
              <a:spcBef>
                <a:spcPts val="0"/>
              </a:spcBef>
              <a:buSzPct val="100000"/>
              <a:defRPr sz="16400"/>
            </a:lvl5pPr>
            <a:lvl6pPr algn="ctr">
              <a:spcBef>
                <a:spcPts val="0"/>
              </a:spcBef>
              <a:buSzPct val="100000"/>
              <a:defRPr sz="16400"/>
            </a:lvl6pPr>
            <a:lvl7pPr algn="ctr">
              <a:spcBef>
                <a:spcPts val="0"/>
              </a:spcBef>
              <a:buSzPct val="100000"/>
              <a:defRPr sz="16400"/>
            </a:lvl7pPr>
            <a:lvl8pPr algn="ctr">
              <a:spcBef>
                <a:spcPts val="0"/>
              </a:spcBef>
              <a:buSzPct val="100000"/>
              <a:defRPr sz="16400"/>
            </a:lvl8pPr>
            <a:lvl9pPr algn="ctr">
              <a:spcBef>
                <a:spcPts val="0"/>
              </a:spcBef>
              <a:buSzPct val="100000"/>
              <a:defRPr sz="164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779250" y="12596110"/>
            <a:ext cx="21301500" cy="35228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9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779250" y="4916111"/>
            <a:ext cx="21301500" cy="8726700"/>
          </a:xfrm>
          <a:prstGeom prst="rect">
            <a:avLst/>
          </a:prstGeom>
        </p:spPr>
        <p:txBody>
          <a:bodyPr anchorCtr="0" anchor="b" bIns="287800" lIns="287800" rIns="287800" tIns="287800"/>
          <a:lstStyle>
            <a:lvl1pPr algn="ctr">
              <a:spcBef>
                <a:spcPts val="0"/>
              </a:spcBef>
              <a:buSzPct val="100000"/>
              <a:defRPr sz="37800"/>
            </a:lvl1pPr>
            <a:lvl2pPr algn="ctr">
              <a:spcBef>
                <a:spcPts val="0"/>
              </a:spcBef>
              <a:buSzPct val="100000"/>
              <a:defRPr sz="37800"/>
            </a:lvl2pPr>
            <a:lvl3pPr algn="ctr">
              <a:spcBef>
                <a:spcPts val="0"/>
              </a:spcBef>
              <a:buSzPct val="100000"/>
              <a:defRPr sz="37800"/>
            </a:lvl3pPr>
            <a:lvl4pPr algn="ctr">
              <a:spcBef>
                <a:spcPts val="0"/>
              </a:spcBef>
              <a:buSzPct val="100000"/>
              <a:defRPr sz="37800"/>
            </a:lvl4pPr>
            <a:lvl5pPr algn="ctr">
              <a:spcBef>
                <a:spcPts val="0"/>
              </a:spcBef>
              <a:buSzPct val="100000"/>
              <a:defRPr sz="37800"/>
            </a:lvl5pPr>
            <a:lvl6pPr algn="ctr">
              <a:spcBef>
                <a:spcPts val="0"/>
              </a:spcBef>
              <a:buSzPct val="100000"/>
              <a:defRPr sz="37800"/>
            </a:lvl6pPr>
            <a:lvl7pPr algn="ctr">
              <a:spcBef>
                <a:spcPts val="0"/>
              </a:spcBef>
              <a:buSzPct val="100000"/>
              <a:defRPr sz="37800"/>
            </a:lvl7pPr>
            <a:lvl8pPr algn="ctr">
              <a:spcBef>
                <a:spcPts val="0"/>
              </a:spcBef>
              <a:buSzPct val="100000"/>
              <a:defRPr sz="37800"/>
            </a:lvl8pPr>
            <a:lvl9pPr algn="ctr">
              <a:spcBef>
                <a:spcPts val="0"/>
              </a:spcBef>
              <a:buSzPct val="100000"/>
              <a:defRPr sz="37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779250" y="14009889"/>
            <a:ext cx="21301500" cy="57812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779250" y="9559333"/>
            <a:ext cx="21301500" cy="3741299"/>
          </a:xfrm>
          <a:prstGeom prst="rect">
            <a:avLst/>
          </a:prstGeom>
        </p:spPr>
        <p:txBody>
          <a:bodyPr anchorCtr="0" anchor="ctr" bIns="287800" lIns="287800" rIns="287800" tIns="287800"/>
          <a:lstStyle>
            <a:lvl1pPr algn="ctr">
              <a:spcBef>
                <a:spcPts val="0"/>
              </a:spcBef>
              <a:buSzPct val="100000"/>
              <a:defRPr sz="11400"/>
            </a:lvl1pPr>
            <a:lvl2pPr algn="ctr">
              <a:spcBef>
                <a:spcPts val="0"/>
              </a:spcBef>
              <a:buSzPct val="100000"/>
              <a:defRPr sz="11400"/>
            </a:lvl2pPr>
            <a:lvl3pPr algn="ctr">
              <a:spcBef>
                <a:spcPts val="0"/>
              </a:spcBef>
              <a:buSzPct val="100000"/>
              <a:defRPr sz="11400"/>
            </a:lvl3pPr>
            <a:lvl4pPr algn="ctr">
              <a:spcBef>
                <a:spcPts val="0"/>
              </a:spcBef>
              <a:buSzPct val="100000"/>
              <a:defRPr sz="11400"/>
            </a:lvl4pPr>
            <a:lvl5pPr algn="ctr">
              <a:spcBef>
                <a:spcPts val="0"/>
              </a:spcBef>
              <a:buSzPct val="100000"/>
              <a:defRPr sz="11400"/>
            </a:lvl5pPr>
            <a:lvl6pPr algn="ctr">
              <a:spcBef>
                <a:spcPts val="0"/>
              </a:spcBef>
              <a:buSzPct val="100000"/>
              <a:defRPr sz="11400"/>
            </a:lvl6pPr>
            <a:lvl7pPr algn="ctr">
              <a:spcBef>
                <a:spcPts val="0"/>
              </a:spcBef>
              <a:buSzPct val="100000"/>
              <a:defRPr sz="11400"/>
            </a:lvl7pPr>
            <a:lvl8pPr algn="ctr">
              <a:spcBef>
                <a:spcPts val="0"/>
              </a:spcBef>
              <a:buSzPct val="100000"/>
              <a:defRPr sz="11400"/>
            </a:lvl8pPr>
            <a:lvl9pPr algn="ctr">
              <a:spcBef>
                <a:spcPts val="0"/>
              </a:spcBef>
              <a:buSzPct val="100000"/>
              <a:defRPr sz="114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79250" y="1977888"/>
            <a:ext cx="21301500" cy="2545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79250" y="5122110"/>
            <a:ext cx="21301500" cy="15184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779250" y="1977888"/>
            <a:ext cx="21301500" cy="2545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779250" y="5122110"/>
            <a:ext cx="9999599" cy="15184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buSzPct val="100000"/>
              <a:defRPr sz="44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12081000" y="5122110"/>
            <a:ext cx="9999599" cy="15184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buSzPct val="100000"/>
              <a:defRPr sz="44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79250" y="1977888"/>
            <a:ext cx="21301500" cy="25451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79250" y="2469333"/>
            <a:ext cx="7019999" cy="3358800"/>
          </a:xfrm>
          <a:prstGeom prst="rect">
            <a:avLst/>
          </a:prstGeom>
        </p:spPr>
        <p:txBody>
          <a:bodyPr anchorCtr="0" anchor="b" bIns="287800" lIns="287800" rIns="287800" tIns="287800"/>
          <a:lstStyle>
            <a:lvl1pPr>
              <a:spcBef>
                <a:spcPts val="0"/>
              </a:spcBef>
              <a:buSzPct val="100000"/>
              <a:defRPr sz="7600"/>
            </a:lvl1pPr>
            <a:lvl2pPr>
              <a:spcBef>
                <a:spcPts val="0"/>
              </a:spcBef>
              <a:buSzPct val="100000"/>
              <a:defRPr sz="7600"/>
            </a:lvl2pPr>
            <a:lvl3pPr>
              <a:spcBef>
                <a:spcPts val="0"/>
              </a:spcBef>
              <a:buSzPct val="100000"/>
              <a:defRPr sz="7600"/>
            </a:lvl3pPr>
            <a:lvl4pPr>
              <a:spcBef>
                <a:spcPts val="0"/>
              </a:spcBef>
              <a:buSzPct val="100000"/>
              <a:defRPr sz="7600"/>
            </a:lvl4pPr>
            <a:lvl5pPr>
              <a:spcBef>
                <a:spcPts val="0"/>
              </a:spcBef>
              <a:buSzPct val="100000"/>
              <a:defRPr sz="7600"/>
            </a:lvl5pPr>
            <a:lvl6pPr>
              <a:spcBef>
                <a:spcPts val="0"/>
              </a:spcBef>
              <a:buSzPct val="100000"/>
              <a:defRPr sz="7600"/>
            </a:lvl6pPr>
            <a:lvl7pPr>
              <a:spcBef>
                <a:spcPts val="0"/>
              </a:spcBef>
              <a:buSzPct val="100000"/>
              <a:defRPr sz="7600"/>
            </a:lvl7pPr>
            <a:lvl8pPr>
              <a:spcBef>
                <a:spcPts val="0"/>
              </a:spcBef>
              <a:buSzPct val="100000"/>
              <a:defRPr sz="7600"/>
            </a:lvl8pPr>
            <a:lvl9pPr>
              <a:spcBef>
                <a:spcPts val="0"/>
              </a:spcBef>
              <a:buSzPct val="100000"/>
              <a:defRPr sz="76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79250" y="6176000"/>
            <a:ext cx="7019999" cy="14130599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buSzPct val="100000"/>
              <a:defRPr sz="37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225625" y="2000666"/>
            <a:ext cx="15919499" cy="18181200"/>
          </a:xfrm>
          <a:prstGeom prst="rect">
            <a:avLst/>
          </a:prstGeom>
        </p:spPr>
        <p:txBody>
          <a:bodyPr anchorCtr="0" anchor="ctr" bIns="287800" lIns="287800" rIns="287800" tIns="287800"/>
          <a:lstStyle>
            <a:lvl1pPr>
              <a:spcBef>
                <a:spcPts val="0"/>
              </a:spcBef>
              <a:buSzPct val="100000"/>
              <a:defRPr sz="15100"/>
            </a:lvl1pPr>
            <a:lvl2pPr>
              <a:spcBef>
                <a:spcPts val="0"/>
              </a:spcBef>
              <a:buSzPct val="100000"/>
              <a:defRPr sz="15100"/>
            </a:lvl2pPr>
            <a:lvl3pPr>
              <a:spcBef>
                <a:spcPts val="0"/>
              </a:spcBef>
              <a:buSzPct val="100000"/>
              <a:defRPr sz="15100"/>
            </a:lvl3pPr>
            <a:lvl4pPr>
              <a:spcBef>
                <a:spcPts val="0"/>
              </a:spcBef>
              <a:buSzPct val="100000"/>
              <a:defRPr sz="15100"/>
            </a:lvl4pPr>
            <a:lvl5pPr>
              <a:spcBef>
                <a:spcPts val="0"/>
              </a:spcBef>
              <a:buSzPct val="100000"/>
              <a:defRPr sz="15100"/>
            </a:lvl5pPr>
            <a:lvl6pPr>
              <a:spcBef>
                <a:spcPts val="0"/>
              </a:spcBef>
              <a:buSzPct val="100000"/>
              <a:defRPr sz="15100"/>
            </a:lvl6pPr>
            <a:lvl7pPr>
              <a:spcBef>
                <a:spcPts val="0"/>
              </a:spcBef>
              <a:buSzPct val="100000"/>
              <a:defRPr sz="15100"/>
            </a:lvl7pPr>
            <a:lvl8pPr>
              <a:spcBef>
                <a:spcPts val="0"/>
              </a:spcBef>
              <a:buSzPct val="100000"/>
              <a:defRPr sz="15100"/>
            </a:lvl8pPr>
            <a:lvl9pPr>
              <a:spcBef>
                <a:spcPts val="0"/>
              </a:spcBef>
              <a:buSzPct val="100000"/>
              <a:defRPr sz="151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1430000" y="-555"/>
            <a:ext cx="11429999" cy="22859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663750" y="5480777"/>
            <a:ext cx="10113000" cy="6588000"/>
          </a:xfrm>
          <a:prstGeom prst="rect">
            <a:avLst/>
          </a:prstGeom>
        </p:spPr>
        <p:txBody>
          <a:bodyPr anchorCtr="0" anchor="b" bIns="287800" lIns="287800" rIns="287800" tIns="287800"/>
          <a:lstStyle>
            <a:lvl1pPr algn="ctr">
              <a:spcBef>
                <a:spcPts val="0"/>
              </a:spcBef>
              <a:buSzPct val="100000"/>
              <a:defRPr sz="13200"/>
            </a:lvl1pPr>
            <a:lvl2pPr algn="ctr">
              <a:spcBef>
                <a:spcPts val="0"/>
              </a:spcBef>
              <a:buSzPct val="100000"/>
              <a:defRPr sz="13200"/>
            </a:lvl2pPr>
            <a:lvl3pPr algn="ctr">
              <a:spcBef>
                <a:spcPts val="0"/>
              </a:spcBef>
              <a:buSzPct val="100000"/>
              <a:defRPr sz="13200"/>
            </a:lvl3pPr>
            <a:lvl4pPr algn="ctr">
              <a:spcBef>
                <a:spcPts val="0"/>
              </a:spcBef>
              <a:buSzPct val="100000"/>
              <a:defRPr sz="13200"/>
            </a:lvl4pPr>
            <a:lvl5pPr algn="ctr">
              <a:spcBef>
                <a:spcPts val="0"/>
              </a:spcBef>
              <a:buSzPct val="100000"/>
              <a:defRPr sz="13200"/>
            </a:lvl5pPr>
            <a:lvl6pPr algn="ctr">
              <a:spcBef>
                <a:spcPts val="0"/>
              </a:spcBef>
              <a:buSzPct val="100000"/>
              <a:defRPr sz="13200"/>
            </a:lvl6pPr>
            <a:lvl7pPr algn="ctr">
              <a:spcBef>
                <a:spcPts val="0"/>
              </a:spcBef>
              <a:buSzPct val="100000"/>
              <a:defRPr sz="13200"/>
            </a:lvl7pPr>
            <a:lvl8pPr algn="ctr">
              <a:spcBef>
                <a:spcPts val="0"/>
              </a:spcBef>
              <a:buSzPct val="100000"/>
              <a:defRPr sz="13200"/>
            </a:lvl8pPr>
            <a:lvl9pPr algn="ctr">
              <a:spcBef>
                <a:spcPts val="0"/>
              </a:spcBef>
              <a:buSzPct val="100000"/>
              <a:defRPr sz="13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663750" y="12458110"/>
            <a:ext cx="10113000" cy="5489400"/>
          </a:xfrm>
          <a:prstGeom prst="rect">
            <a:avLst/>
          </a:prstGeom>
        </p:spPr>
        <p:txBody>
          <a:bodyPr anchorCtr="0" anchor="t" bIns="287800" lIns="287800" rIns="287800" tIns="28780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6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12348750" y="3218111"/>
            <a:ext cx="9592499" cy="16422899"/>
          </a:xfrm>
          <a:prstGeom prst="rect">
            <a:avLst/>
          </a:prstGeom>
        </p:spPr>
        <p:txBody>
          <a:bodyPr anchorCtr="0" anchor="ctr" bIns="287800" lIns="287800" rIns="287800" tIns="2878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779250" y="18802554"/>
            <a:ext cx="14997000" cy="2689499"/>
          </a:xfrm>
          <a:prstGeom prst="rect">
            <a:avLst/>
          </a:prstGeom>
        </p:spPr>
        <p:txBody>
          <a:bodyPr anchorCtr="0" anchor="ctr" bIns="287800" lIns="287800" rIns="287800" tIns="2878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</p:spPr>
        <p:txBody>
          <a:bodyPr anchorCtr="0" anchor="ctr" bIns="287800" lIns="287800" rIns="287800" tIns="2878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779250" y="1977888"/>
            <a:ext cx="21301500" cy="2545199"/>
          </a:xfrm>
          <a:prstGeom prst="rect">
            <a:avLst/>
          </a:prstGeom>
          <a:noFill/>
          <a:ln>
            <a:noFill/>
          </a:ln>
        </p:spPr>
        <p:txBody>
          <a:bodyPr anchorCtr="0" anchor="t" bIns="287800" lIns="287800" rIns="287800" tIns="28780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8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79250" y="5122110"/>
            <a:ext cx="21301500" cy="15184199"/>
          </a:xfrm>
          <a:prstGeom prst="rect">
            <a:avLst/>
          </a:prstGeom>
          <a:noFill/>
          <a:ln>
            <a:noFill/>
          </a:ln>
        </p:spPr>
        <p:txBody>
          <a:bodyPr anchorCtr="0" anchor="t" bIns="287800" lIns="287800" rIns="287800" tIns="28780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ct val="100000"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21181143" y="20725407"/>
            <a:ext cx="13719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7800" lIns="287800" rIns="287800" tIns="28780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31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Relationship Id="rId4" Type="http://schemas.openxmlformats.org/officeDocument/2006/relationships/image" Target="../media/image01.png"/><Relationship Id="rId11" Type="http://schemas.openxmlformats.org/officeDocument/2006/relationships/image" Target="../media/image07.png"/><Relationship Id="rId10" Type="http://schemas.openxmlformats.org/officeDocument/2006/relationships/image" Target="../media/image02.png"/><Relationship Id="rId12" Type="http://schemas.openxmlformats.org/officeDocument/2006/relationships/image" Target="../media/image09.png"/><Relationship Id="rId9" Type="http://schemas.openxmlformats.org/officeDocument/2006/relationships/image" Target="../media/image04.png"/><Relationship Id="rId5" Type="http://schemas.openxmlformats.org/officeDocument/2006/relationships/image" Target="../media/image00.png"/><Relationship Id="rId6" Type="http://schemas.openxmlformats.org/officeDocument/2006/relationships/image" Target="../media/image03.png"/><Relationship Id="rId7" Type="http://schemas.openxmlformats.org/officeDocument/2006/relationships/image" Target="../media/image08.png"/><Relationship Id="rId8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7364083" y="142005"/>
            <a:ext cx="8963399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225" lIns="95225" rIns="95225" tIns="952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300">
                <a:latin typeface="Droid Sans"/>
                <a:ea typeface="Droid Sans"/>
                <a:cs typeface="Droid Sans"/>
                <a:sym typeface="Droid Sans"/>
              </a:rPr>
              <a:t>Legend of Cubie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0" y="986692"/>
            <a:ext cx="22859999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225" lIns="95225" rIns="95225" tIns="95225">
            <a:noAutofit/>
          </a:bodyPr>
          <a:lstStyle/>
          <a:p>
            <a:pPr indent="482600" lvl="0" marL="16662400" rtl="0" algn="l">
              <a:spcBef>
                <a:spcPts val="0"/>
              </a:spcBef>
              <a:buNone/>
            </a:pPr>
            <a:r>
              <a:rPr lang="en" sz="5000">
                <a:latin typeface="Droid Sans"/>
                <a:ea typeface="Droid Sans"/>
                <a:cs typeface="Droid Sans"/>
                <a:sym typeface="Droid Sans"/>
              </a:rPr>
              <a:t>Team Geotronics</a:t>
            </a:r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4800"/>
              <a:t>Technical Implementations</a:t>
            </a:r>
          </a:p>
        </p:txBody>
      </p:sp>
      <p:sp>
        <p:nvSpPr>
          <p:cNvPr id="55" name="Shape 55"/>
          <p:cNvSpPr/>
          <p:nvPr/>
        </p:nvSpPr>
        <p:spPr>
          <a:xfrm>
            <a:off x="586500" y="9264475"/>
            <a:ext cx="12172800" cy="6160800"/>
          </a:xfrm>
          <a:prstGeom prst="flowChartAlternateProcess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5225" lIns="95225" rIns="95225" tIns="952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50" y="56223"/>
            <a:ext cx="4595002" cy="167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0" y="2816421"/>
            <a:ext cx="23089799" cy="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8" name="Shape 58"/>
          <p:cNvSpPr/>
          <p:nvPr/>
        </p:nvSpPr>
        <p:spPr>
          <a:xfrm>
            <a:off x="586500" y="3312575"/>
            <a:ext cx="21595500" cy="5666700"/>
          </a:xfrm>
          <a:prstGeom prst="flowChartAlternateProcess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5225" lIns="95225" rIns="95225" tIns="952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86500" y="15710375"/>
            <a:ext cx="8782200" cy="6845400"/>
          </a:xfrm>
          <a:prstGeom prst="flowChartAlternateProcess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5225" lIns="95225" rIns="95225" tIns="952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17185800" y="4073675"/>
            <a:ext cx="4595100" cy="17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Difficulty is calculated as a function of distance player has traveled, which tweaks  generation parameters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022900" y="16030825"/>
            <a:ext cx="3124199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300"/>
              <a:t>Directional Gravity Platforming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State-dependent physics and controller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State-dependent environment and player attributes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ct val="100000"/>
              <a:buChar char="-"/>
            </a:pPr>
            <a:r>
              <a:rPr lang="en" sz="2400"/>
              <a:t>Custom models and textures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980125" y="4237600"/>
            <a:ext cx="7148999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914400" rtl="0">
              <a:spcBef>
                <a:spcPts val="0"/>
              </a:spcBef>
              <a:buClr>
                <a:schemeClr val="dk1"/>
              </a:buClr>
              <a:buSzPct val="96000"/>
              <a:buChar char="-"/>
            </a:pPr>
            <a:r>
              <a:rPr lang="en" sz="2500">
                <a:solidFill>
                  <a:schemeClr val="dk1"/>
                </a:solidFill>
              </a:rPr>
              <a:t>Racetrack cylinder is generated in sections with neighboring walls , obstacles, and powerups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153100" y="7552725"/>
            <a:ext cx="6601500" cy="142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-"/>
            </a:pPr>
            <a:r>
              <a:rPr lang="en" sz="2400"/>
              <a:t>Game maintains efficiency at run-time by removing procedurally generated content after the player has passed through them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570" y="10484234"/>
            <a:ext cx="4164600" cy="42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075" y="19059025"/>
            <a:ext cx="1474771" cy="25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3750" y="16226200"/>
            <a:ext cx="3712250" cy="211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8466000" y="4241225"/>
            <a:ext cx="41646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As Cubie progresses, the racetrack increases in difficulty: speed increases, obstacles are more frequent and challenging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1850" y="19450525"/>
            <a:ext cx="1804149" cy="1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8452075" y="6505575"/>
            <a:ext cx="42528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Every racetrack section incorporates randomness into its generation: game improves replayability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196687" y="9425162"/>
            <a:ext cx="7391100" cy="62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300">
                <a:solidFill>
                  <a:schemeClr val="dk1"/>
                </a:solidFill>
              </a:rPr>
              <a:t>Random-based Maze Generation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2925" y="4998500"/>
            <a:ext cx="3923400" cy="297569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7185800" y="6022400"/>
            <a:ext cx="45951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Cubie is stuck to the track by a force proportional to his distance away from the track edge. He dodges by rotating the track beneath him and is constantly propelled forward.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753750" y="3451475"/>
            <a:ext cx="3000000" cy="80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300">
                <a:solidFill>
                  <a:schemeClr val="dk1"/>
                </a:solidFill>
              </a:rPr>
              <a:t>Racetrack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974" y="5468837"/>
            <a:ext cx="3712250" cy="20350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982175" y="19147775"/>
            <a:ext cx="1326000" cy="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Gem Model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692450" y="18695025"/>
            <a:ext cx="2099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Double Jump Model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6812252" y="10514753"/>
            <a:ext cx="0" cy="360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8" name="Shape 78"/>
          <p:cNvCxnSpPr/>
          <p:nvPr/>
        </p:nvCxnSpPr>
        <p:spPr>
          <a:xfrm>
            <a:off x="7046564" y="10471512"/>
            <a:ext cx="0" cy="42623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" name="Shape 79"/>
          <p:cNvCxnSpPr/>
          <p:nvPr/>
        </p:nvCxnSpPr>
        <p:spPr>
          <a:xfrm>
            <a:off x="8034006" y="10471512"/>
            <a:ext cx="0" cy="42623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" name="Shape 80"/>
          <p:cNvCxnSpPr/>
          <p:nvPr/>
        </p:nvCxnSpPr>
        <p:spPr>
          <a:xfrm>
            <a:off x="6812252" y="10169313"/>
            <a:ext cx="0" cy="360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" name="Shape 81"/>
          <p:cNvCxnSpPr/>
          <p:nvPr/>
        </p:nvCxnSpPr>
        <p:spPr>
          <a:xfrm>
            <a:off x="6846181" y="10471512"/>
            <a:ext cx="0" cy="42623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2" name="Shape 82"/>
          <p:cNvCxnSpPr/>
          <p:nvPr/>
        </p:nvCxnSpPr>
        <p:spPr>
          <a:xfrm>
            <a:off x="6846186" y="9804083"/>
            <a:ext cx="0" cy="360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3" name="Shape 83"/>
          <p:cNvSpPr/>
          <p:nvPr/>
        </p:nvSpPr>
        <p:spPr>
          <a:xfrm>
            <a:off x="7846504" y="11493252"/>
            <a:ext cx="282900" cy="3731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862310" y="11948600"/>
            <a:ext cx="184200" cy="373199"/>
          </a:xfrm>
          <a:prstGeom prst="leftUpArrow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854062" y="10493575"/>
            <a:ext cx="3487500" cy="6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Maze grids are randomly generated based on: number of columns and rows, wall spawn and rotation likelihood, enemy spawn likelihood and enemy level likelihood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9170125" y="10511550"/>
            <a:ext cx="2824800" cy="43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Wall sizes and positions are calculated at run-time in order to create unique and solvable mazes on each level load within the maze grid</a:t>
            </a:r>
          </a:p>
        </p:txBody>
      </p:sp>
      <p:sp>
        <p:nvSpPr>
          <p:cNvPr id="87" name="Shape 87"/>
          <p:cNvSpPr/>
          <p:nvPr/>
        </p:nvSpPr>
        <p:spPr>
          <a:xfrm>
            <a:off x="9707325" y="15710475"/>
            <a:ext cx="12474599" cy="6845400"/>
          </a:xfrm>
          <a:prstGeom prst="flowChartAlternateProcess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5225" lIns="95225" rIns="95225" tIns="952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65125" y="17293662"/>
            <a:ext cx="3712249" cy="36790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9941025" y="16645725"/>
            <a:ext cx="7725600" cy="56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Mazes were generated using search-based procedural content generation and modified so that puzzle elements can be embedded</a:t>
            </a:r>
            <a:br>
              <a:rPr lang="en" sz="2500">
                <a:solidFill>
                  <a:schemeClr val="dk1"/>
                </a:solidFill>
              </a:rPr>
            </a:br>
          </a:p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Search space: 20,250,000 8x8 perfect mazes generated by randomized backtracking algorithm</a:t>
            </a:r>
            <a:br>
              <a:rPr lang="en" sz="2500">
                <a:solidFill>
                  <a:schemeClr val="dk1"/>
                </a:solidFill>
              </a:rPr>
            </a:br>
          </a:p>
          <a:p>
            <a:pPr indent="-3873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Desired properties: </a:t>
            </a:r>
          </a:p>
          <a:p>
            <a:pPr indent="-38735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intermediate amount of branches (40%) on a maze</a:t>
            </a:r>
          </a:p>
          <a:p>
            <a:pPr indent="-38735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Average size of dead-end is a little small (30%) on a maze</a:t>
            </a:r>
          </a:p>
          <a:p>
            <a:pPr indent="-38735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Solution path has a midium turns (40%) on a maze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0412325" y="15927575"/>
            <a:ext cx="7552800" cy="62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b="1" lang="en" sz="3300">
                <a:solidFill>
                  <a:schemeClr val="dk1"/>
                </a:solidFill>
              </a:rPr>
              <a:t>Search-based Maze Generation</a:t>
            </a:r>
            <a:br>
              <a:rPr b="1" lang="en" sz="3300">
                <a:solidFill>
                  <a:schemeClr val="dk1"/>
                </a:solidFill>
              </a:rPr>
            </a:br>
            <a:br>
              <a:rPr b="1" lang="en" sz="3300">
                <a:solidFill>
                  <a:schemeClr val="dk1"/>
                </a:solidFill>
              </a:rPr>
            </a:br>
          </a:p>
        </p:txBody>
      </p:sp>
      <p:sp>
        <p:nvSpPr>
          <p:cNvPr id="91" name="Shape 91"/>
          <p:cNvSpPr/>
          <p:nvPr/>
        </p:nvSpPr>
        <p:spPr>
          <a:xfrm>
            <a:off x="13035675" y="9264475"/>
            <a:ext cx="9146399" cy="616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3631012" y="9448875"/>
            <a:ext cx="4595100" cy="102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300"/>
              <a:t>Interactivity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3280475" y="10497150"/>
            <a:ext cx="4684799" cy="423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Frequent use of trigger colliders to detect movement and input to solve puzzles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Audio to play on completion of set tasks, and user-interface assistance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-"/>
            </a:pPr>
            <a:r>
              <a:rPr lang="en" sz="2400"/>
              <a:t>Detect location, inventory, health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24112" y="10047671"/>
            <a:ext cx="3487457" cy="1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24125" y="12880988"/>
            <a:ext cx="3487449" cy="196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